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9" autoAdjust="0"/>
    <p:restoredTop sz="94660"/>
  </p:normalViewPr>
  <p:slideViewPr>
    <p:cSldViewPr snapToGrid="0">
      <p:cViewPr varScale="1">
        <p:scale>
          <a:sx n="88" d="100"/>
          <a:sy n="88" d="100"/>
        </p:scale>
        <p:origin x="5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p3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1/23/2020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ured.cu/CPU" TargetMode="External"/><Relationship Id="rId2" Type="http://schemas.openxmlformats.org/officeDocument/2006/relationships/hyperlink" Target="https://www.ecured.cu/Sistema_operativ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definicion.de/hardwar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Familia_de_protocolos_de_Internet" TargetMode="External"/><Relationship Id="rId2" Type="http://schemas.openxmlformats.org/officeDocument/2006/relationships/hyperlink" Target="https://es.wikipedia.org/wiki/Interfaz_de_programaci%C3%B3n_de_aplicacion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s.wikipedia.org/wiki/Sistema_operativo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ikipedia.org/wiki/User_Datagram_Protocol" TargetMode="External"/><Relationship Id="rId2" Type="http://schemas.openxmlformats.org/officeDocument/2006/relationships/hyperlink" Target="https://es.wikipedia.org/wiki/Transmission_Control_Protoco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s.wikipedia.org/wiki/Protocolo_orientado_a_la_conexi%C3%B3n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es.wikipedia.org/wiki/Google_Chrome" TargetMode="External"/><Relationship Id="rId3" Type="http://schemas.openxmlformats.org/officeDocument/2006/relationships/hyperlink" Target="https://es.wikipedia.org/wiki/Socket_de_Internet" TargetMode="External"/><Relationship Id="rId7" Type="http://schemas.openxmlformats.org/officeDocument/2006/relationships/hyperlink" Target="https://es.wikipedia.org/wiki/Mozilla_Firefox" TargetMode="External"/><Relationship Id="rId2" Type="http://schemas.openxmlformats.org/officeDocument/2006/relationships/hyperlink" Target="https://es.wikipedia.org/wiki/Duplex_(telecomunicaciones)#Full-duple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s.wikipedia.org/wiki/Servidor_web" TargetMode="External"/><Relationship Id="rId11" Type="http://schemas.openxmlformats.org/officeDocument/2006/relationships/hyperlink" Target="https://es.wikipedia.org/wiki/Internet_Explorer" TargetMode="External"/><Relationship Id="rId5" Type="http://schemas.openxmlformats.org/officeDocument/2006/relationships/hyperlink" Target="https://es.wikipedia.org/wiki/Navegador_web" TargetMode="External"/><Relationship Id="rId10" Type="http://schemas.openxmlformats.org/officeDocument/2006/relationships/hyperlink" Target="https://es.wikipedia.org/wiki/IOS_(sistema_operativo)" TargetMode="External"/><Relationship Id="rId4" Type="http://schemas.openxmlformats.org/officeDocument/2006/relationships/hyperlink" Target="https://es.wikipedia.org/wiki/Protocolo_de_control_de_transmisi%C3%B3n" TargetMode="External"/><Relationship Id="rId9" Type="http://schemas.openxmlformats.org/officeDocument/2006/relationships/hyperlink" Target="https://es.wikipedia.org/wiki/Safari_(navegador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Sockets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65345" y="5312228"/>
            <a:ext cx="7891272" cy="1069848"/>
          </a:xfrm>
        </p:spPr>
        <p:txBody>
          <a:bodyPr/>
          <a:lstStyle/>
          <a:p>
            <a:r>
              <a:rPr lang="es-ES" dirty="0" smtClean="0"/>
              <a:t>Victor Jimenez Garrido</a:t>
            </a:r>
            <a:endParaRPr lang="es-ES" dirty="0"/>
          </a:p>
        </p:txBody>
      </p:sp>
      <p:pic>
        <p:nvPicPr>
          <p:cNvPr id="4" name="meduza-piece-of-your-heart-ft-goodboy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74838" y="57448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129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4000">
        <p14:reveal/>
      </p:transition>
    </mc:Choice>
    <mc:Fallback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Diferencias entre </a:t>
            </a:r>
            <a:r>
              <a:rPr lang="es-ES" dirty="0" err="1" smtClean="0"/>
              <a:t>websockets</a:t>
            </a:r>
            <a:r>
              <a:rPr lang="es-ES" dirty="0" smtClean="0"/>
              <a:t> y sockets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 smtClean="0"/>
          </a:p>
          <a:p>
            <a:r>
              <a:rPr lang="es-ES" dirty="0" smtClean="0"/>
              <a:t>Un </a:t>
            </a:r>
            <a:r>
              <a:rPr lang="es-ES" dirty="0"/>
              <a:t>socket queda definido por un par de direcciones IP local y remota, un protocolo de transporte y un par de números de puerto local y remoto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/>
              <a:t>El protocolo </a:t>
            </a:r>
            <a:r>
              <a:rPr lang="es-ES" dirty="0" err="1"/>
              <a:t>WebSocket</a:t>
            </a:r>
            <a:r>
              <a:rPr lang="es-ES" dirty="0"/>
              <a:t> es un protocolo basado en TCP independiente. Su única relación con HTTP es que el </a:t>
            </a:r>
            <a:r>
              <a:rPr lang="es-ES" dirty="0" err="1"/>
              <a:t>handshake</a:t>
            </a:r>
            <a:r>
              <a:rPr lang="es-ES" dirty="0"/>
              <a:t> es interpretado por servers HTTP como una petición de Actualización.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89950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000">
        <p:split orient="vert"/>
      </p:transition>
    </mc:Choice>
    <mc:Fallback>
      <p:transition spd="slow" advTm="7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ES UN SOCKET?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Socket designa un concepto abstracto por el cual dos programas (posiblemente situados en computadoras distintas) pueden intercambiar cualquier flujo de datos, generalmente de manera fiable y ordenada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r>
              <a:rPr lang="es-ES" dirty="0" smtClean="0"/>
              <a:t>   En </a:t>
            </a:r>
            <a:r>
              <a:rPr lang="es-ES" dirty="0"/>
              <a:t>resumen;</a:t>
            </a:r>
          </a:p>
          <a:p>
            <a:r>
              <a:rPr lang="es-ES" dirty="0"/>
              <a:t>Un socket en programación es un </a:t>
            </a:r>
            <a:r>
              <a:rPr lang="es-ES" dirty="0" smtClean="0"/>
              <a:t>túnel </a:t>
            </a:r>
            <a:r>
              <a:rPr lang="es-ES" dirty="0"/>
              <a:t>de comunicación que ayuda a que 2 aplicaciones se comuniquen, los sockets son la base de internet y de sus protocolos como HTTP, FTP, SMTP, etc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pic>
        <p:nvPicPr>
          <p:cNvPr id="4" name="Imagen 3" descr="Resultado de imagen de sockets programacio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219" y="4701902"/>
            <a:ext cx="5321300" cy="1930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4372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7000">
        <p14:reveal/>
      </p:transition>
    </mc:Choice>
    <mc:Fallback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Ventajas entre Hilos y Procesos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Se tarda mucho menos tiempo en crear un hilo nuevo en un proceso existente que en crear un proceso</a:t>
            </a:r>
            <a:r>
              <a:rPr lang="es-ES" dirty="0" smtClean="0"/>
              <a:t>.</a:t>
            </a:r>
          </a:p>
          <a:p>
            <a:r>
              <a:rPr lang="es-ES" dirty="0"/>
              <a:t>Se tarda mucho menos en terminar un hilo que un proceso, ya que cuando se elimina un proceso se debe eliminar el </a:t>
            </a:r>
            <a:r>
              <a:rPr lang="es-ES" dirty="0" smtClean="0"/>
              <a:t>BCP​ </a:t>
            </a:r>
            <a:r>
              <a:rPr lang="es-ES" dirty="0"/>
              <a:t>del mismo, mientras que un hilo se elimina su contexto y pila</a:t>
            </a:r>
            <a:r>
              <a:rPr lang="es-ES" dirty="0" smtClean="0"/>
              <a:t>.</a:t>
            </a:r>
          </a:p>
          <a:p>
            <a:r>
              <a:rPr lang="es-ES" dirty="0"/>
              <a:t>Se tarda </a:t>
            </a:r>
            <a:r>
              <a:rPr lang="es-ES" dirty="0" smtClean="0"/>
              <a:t>mucho </a:t>
            </a:r>
            <a:r>
              <a:rPr lang="es-ES" dirty="0"/>
              <a:t>menos tiempo en cambiar entre dos hilos de un mismo proceso</a:t>
            </a:r>
            <a:r>
              <a:rPr lang="es-ES" dirty="0" smtClean="0"/>
              <a:t>.</a:t>
            </a:r>
          </a:p>
          <a:p>
            <a:r>
              <a:rPr lang="es-ES" dirty="0"/>
              <a:t>Los hilos aumentan la eficiencia de la comunicación entre programas en ejecución. 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1173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7000">
        <p:split orient="vert"/>
      </p:transition>
    </mc:Choice>
    <mc:Fallback>
      <p:transition spd="slow" advTm="7000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ES UN PROCESO?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proceso es un programa en ejecución, los procesos son gestionados por el </a:t>
            </a:r>
            <a:r>
              <a:rPr lang="es-ES" dirty="0">
                <a:hlinkClick r:id="rId2" tooltip="Sistema operativo"/>
              </a:rPr>
              <a:t>Sistema operativo</a:t>
            </a:r>
            <a:r>
              <a:rPr lang="es-ES" dirty="0"/>
              <a:t> y están formados por:</a:t>
            </a:r>
          </a:p>
          <a:p>
            <a:r>
              <a:rPr lang="es-ES" dirty="0"/>
              <a:t>Las instrucciones de un programa destinadas a ser ejecutadas por el Microprocesador.</a:t>
            </a:r>
          </a:p>
          <a:p>
            <a:r>
              <a:rPr lang="es-ES" dirty="0"/>
              <a:t>Su estado de ejecución en un momento dado, esto es, los valores de los registros de la </a:t>
            </a:r>
            <a:r>
              <a:rPr lang="es-ES" dirty="0">
                <a:hlinkClick r:id="rId3" tooltip="CPU"/>
              </a:rPr>
              <a:t>CPU</a:t>
            </a:r>
            <a:r>
              <a:rPr lang="es-ES" dirty="0"/>
              <a:t> para dicho programa.</a:t>
            </a:r>
          </a:p>
          <a:p>
            <a:r>
              <a:rPr lang="es-ES" dirty="0"/>
              <a:t>Su memoria de trabajo, es decir, la memoria que ha reservado y sus contenidos.</a:t>
            </a:r>
          </a:p>
          <a:p>
            <a:r>
              <a:rPr lang="es-ES" dirty="0"/>
              <a:t>Otra información que permite al sistema operativo su planificación.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41541456"/>
      </p:ext>
    </p:extLst>
  </p:cSld>
  <p:clrMapOvr>
    <a:masterClrMapping/>
  </p:clrMapOvr>
  <p:transition spd="slow" advTm="7000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¿procesos cooperativos …?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Los </a:t>
            </a:r>
            <a:r>
              <a:rPr lang="es-ES" b="1" dirty="0"/>
              <a:t>procesos cooperativos</a:t>
            </a:r>
            <a:r>
              <a:rPr lang="es-ES" dirty="0"/>
              <a:t>, por ejemplo, son gestionados por varias configuraciones de </a:t>
            </a:r>
            <a:r>
              <a:rPr lang="es-ES" b="1" u="sng" dirty="0">
                <a:hlinkClick r:id="rId2"/>
              </a:rPr>
              <a:t>hardware</a:t>
            </a:r>
            <a:r>
              <a:rPr lang="es-ES" dirty="0"/>
              <a:t>. </a:t>
            </a:r>
            <a:endParaRPr lang="es-ES" dirty="0"/>
          </a:p>
        </p:txBody>
      </p:sp>
      <p:pic>
        <p:nvPicPr>
          <p:cNvPr id="1026" name="Picture 2" descr="Resultado de imagen de proceso cooperativo ejemplos informatic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934" y="2971664"/>
            <a:ext cx="6741613" cy="3448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43176"/>
      </p:ext>
    </p:extLst>
  </p:cSld>
  <p:clrMapOvr>
    <a:masterClrMapping/>
  </p:clrMapOvr>
  <p:transition spd="slow" advTm="7000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…O ¿procesos independientes?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Un proceso independiente o competidor ,es aquel que se ejecuta sin requerir de la ayuda o cooperación de otros procesos.</a:t>
            </a:r>
          </a:p>
          <a:p>
            <a:r>
              <a:rPr lang="es-ES" dirty="0"/>
              <a:t>Hay cuatro eventos principales que provocan la creación de </a:t>
            </a:r>
            <a:r>
              <a:rPr lang="es-ES" dirty="0" smtClean="0"/>
              <a:t>procesos independientes:</a:t>
            </a:r>
            <a:endParaRPr lang="es-ES" dirty="0"/>
          </a:p>
          <a:p>
            <a:r>
              <a:rPr lang="es-ES" dirty="0"/>
              <a:t>El arranque del sistema.</a:t>
            </a:r>
          </a:p>
          <a:p>
            <a:r>
              <a:rPr lang="es-ES" dirty="0"/>
              <a:t>La ejecución, desde un proceso, de una llamada al sistema para la creación de otro proceso.</a:t>
            </a:r>
          </a:p>
          <a:p>
            <a:r>
              <a:rPr lang="es-ES" dirty="0"/>
              <a:t>Una petición de usuario para crear un proceso.</a:t>
            </a:r>
          </a:p>
          <a:p>
            <a:r>
              <a:rPr lang="es-ES" dirty="0"/>
              <a:t>El inicio de un trabajo por lotes.</a:t>
            </a:r>
          </a:p>
          <a:p>
            <a:r>
              <a:rPr lang="es-ES" dirty="0" smtClean="0"/>
              <a:t>En este caso el independiente siempre tendrá preferencia.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06592231"/>
      </p:ext>
    </p:extLst>
  </p:cSld>
  <p:clrMapOvr>
    <a:masterClrMapping/>
  </p:clrMapOvr>
  <p:transition spd="slow" advTm="7000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Sockets e hilos conjuntos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El término </a:t>
            </a:r>
            <a:r>
              <a:rPr lang="es-ES" i="1" dirty="0"/>
              <a:t>socket</a:t>
            </a:r>
            <a:r>
              <a:rPr lang="es-ES" dirty="0"/>
              <a:t> es también usado como el nombre de una </a:t>
            </a:r>
            <a:r>
              <a:rPr lang="es-ES" dirty="0">
                <a:hlinkClick r:id="rId2" tooltip="Interfaz de programación de aplicaciones"/>
              </a:rPr>
              <a:t>interfaz de programación de aplicaciones</a:t>
            </a:r>
            <a:r>
              <a:rPr lang="es-ES" dirty="0"/>
              <a:t> (API) para la </a:t>
            </a:r>
            <a:r>
              <a:rPr lang="es-ES" dirty="0">
                <a:hlinkClick r:id="rId3" tooltip="Familia de protocolos de Internet"/>
              </a:rPr>
              <a:t>familia de protocolos de Internet</a:t>
            </a:r>
            <a:r>
              <a:rPr lang="es-ES" dirty="0"/>
              <a:t> TCP/IP, provista usualmente por el </a:t>
            </a:r>
            <a:r>
              <a:rPr lang="es-ES" dirty="0">
                <a:hlinkClick r:id="rId4" tooltip="Sistema operativo"/>
              </a:rPr>
              <a:t>sistema operativo</a:t>
            </a:r>
            <a:r>
              <a:rPr lang="es-ES" dirty="0" smtClean="0"/>
              <a:t>.</a:t>
            </a:r>
          </a:p>
          <a:p>
            <a:r>
              <a:rPr lang="es-ES" dirty="0"/>
              <a:t>Un </a:t>
            </a:r>
            <a:r>
              <a:rPr lang="es-ES" i="1" dirty="0"/>
              <a:t>socket</a:t>
            </a:r>
            <a:r>
              <a:rPr lang="es-ES" dirty="0"/>
              <a:t> es un proceso o hilo existente en la máquina cliente y en la máquina servidora, que sirve en última instancia para que el programa servidor y el cliente lean y escriban la información. Esta información será la transmitida por las diferentes capas de red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A continuación las propiedades de los sockets…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56963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7000">
        <p:circle/>
      </p:transition>
    </mc:Choice>
    <mc:Fallback>
      <p:transition spd="slow" advTm="7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Propiedades de sockets…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Las propiedades de un </a:t>
            </a:r>
            <a:r>
              <a:rPr lang="es-ES" i="1" dirty="0"/>
              <a:t>socket</a:t>
            </a:r>
            <a:r>
              <a:rPr lang="es-ES" dirty="0"/>
              <a:t> dependen de las características del protocolo en el que se implementan. El protocolo más utilizado es </a:t>
            </a:r>
            <a:r>
              <a:rPr lang="es-ES" dirty="0" err="1">
                <a:hlinkClick r:id="rId2" tooltip="Transmission Control Protocol"/>
              </a:rPr>
              <a:t>Transmission</a:t>
            </a:r>
            <a:r>
              <a:rPr lang="es-ES" dirty="0">
                <a:hlinkClick r:id="rId2" tooltip="Transmission Control Protocol"/>
              </a:rPr>
              <a:t> Control </a:t>
            </a:r>
            <a:r>
              <a:rPr lang="es-ES" dirty="0" err="1">
                <a:hlinkClick r:id="rId2" tooltip="Transmission Control Protocol"/>
              </a:rPr>
              <a:t>Protocol</a:t>
            </a:r>
            <a:r>
              <a:rPr lang="es-ES" dirty="0"/>
              <a:t>; una alternativa común a éste es </a:t>
            </a:r>
            <a:r>
              <a:rPr lang="es-ES" dirty="0" err="1">
                <a:hlinkClick r:id="rId3"/>
              </a:rPr>
              <a:t>User</a:t>
            </a:r>
            <a:r>
              <a:rPr lang="es-ES" dirty="0">
                <a:hlinkClick r:id="rId3"/>
              </a:rPr>
              <a:t> </a:t>
            </a:r>
            <a:r>
              <a:rPr lang="es-ES" dirty="0" err="1">
                <a:hlinkClick r:id="rId3"/>
              </a:rPr>
              <a:t>Datagram</a:t>
            </a:r>
            <a:r>
              <a:rPr lang="es-ES" dirty="0">
                <a:hlinkClick r:id="rId3"/>
              </a:rPr>
              <a:t> </a:t>
            </a:r>
            <a:r>
              <a:rPr lang="es-ES" dirty="0" err="1">
                <a:hlinkClick r:id="rId3"/>
              </a:rPr>
              <a:t>Protocol</a:t>
            </a:r>
            <a:r>
              <a:rPr lang="es-ES" dirty="0"/>
              <a:t>.</a:t>
            </a:r>
          </a:p>
          <a:p>
            <a:r>
              <a:rPr lang="es-ES" dirty="0"/>
              <a:t>Cuando se implementan con el protocolo TCP, los </a:t>
            </a:r>
            <a:r>
              <a:rPr lang="es-ES" i="1" dirty="0"/>
              <a:t>sockets</a:t>
            </a:r>
            <a:r>
              <a:rPr lang="es-ES" dirty="0"/>
              <a:t> tienen las siguientes propiedades:</a:t>
            </a:r>
          </a:p>
          <a:p>
            <a:r>
              <a:rPr lang="es-ES" dirty="0"/>
              <a:t>Son </a:t>
            </a:r>
            <a:r>
              <a:rPr lang="es-ES" dirty="0">
                <a:hlinkClick r:id="rId4" tooltip="Protocolo orientado a la conexión"/>
              </a:rPr>
              <a:t>orientados a la conexión</a:t>
            </a:r>
            <a:r>
              <a:rPr lang="es-ES" dirty="0"/>
              <a:t>.</a:t>
            </a:r>
          </a:p>
          <a:p>
            <a:r>
              <a:rPr lang="es-ES" dirty="0"/>
              <a:t>Se garantiza la transmisión de todos los octetos sin errores ni omisiones.</a:t>
            </a:r>
          </a:p>
          <a:p>
            <a:r>
              <a:rPr lang="es-ES" dirty="0"/>
              <a:t>Se garantiza que todo octeto llegará a su destino en el mismo orden en que se ha transmitido.</a:t>
            </a:r>
          </a:p>
          <a:p>
            <a:r>
              <a:rPr lang="es-ES" dirty="0"/>
              <a:t>Estas propiedades son muy importantes para garantizar la corrección de los programas que tratan la información.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4146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00">
        <p:fade/>
      </p:transition>
    </mc:Choice>
    <mc:Fallback>
      <p:transition spd="med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websockets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 err="1"/>
              <a:t>WebSocket</a:t>
            </a:r>
            <a:r>
              <a:rPr lang="es-ES" dirty="0"/>
              <a:t> es una tecnología que proporciona un canal de comunicación bidireccional y </a:t>
            </a:r>
            <a:r>
              <a:rPr lang="es-ES" dirty="0">
                <a:hlinkClick r:id="rId2" tooltip="Duplex (telecomunicaciones)"/>
              </a:rPr>
              <a:t>full-</a:t>
            </a:r>
            <a:r>
              <a:rPr lang="es-ES" dirty="0" err="1">
                <a:hlinkClick r:id="rId2" tooltip="Duplex (telecomunicaciones)"/>
              </a:rPr>
              <a:t>duplex</a:t>
            </a:r>
            <a:r>
              <a:rPr lang="es-ES" dirty="0"/>
              <a:t> sobre un único </a:t>
            </a:r>
            <a:r>
              <a:rPr lang="es-ES" dirty="0">
                <a:hlinkClick r:id="rId3" tooltip="Socket de Internet"/>
              </a:rPr>
              <a:t>socket</a:t>
            </a:r>
            <a:r>
              <a:rPr lang="es-ES" dirty="0"/>
              <a:t> </a:t>
            </a:r>
            <a:r>
              <a:rPr lang="es-ES" dirty="0">
                <a:hlinkClick r:id="rId4" tooltip="Protocolo de control de transmisión"/>
              </a:rPr>
              <a:t>TCP</a:t>
            </a:r>
            <a:r>
              <a:rPr lang="es-ES" dirty="0"/>
              <a:t>. Está diseñada para ser implementada en </a:t>
            </a:r>
            <a:r>
              <a:rPr lang="es-ES" dirty="0">
                <a:hlinkClick r:id="rId5" tooltip="Navegador web"/>
              </a:rPr>
              <a:t>navegadores</a:t>
            </a:r>
            <a:r>
              <a:rPr lang="es-ES" dirty="0"/>
              <a:t> y </a:t>
            </a:r>
            <a:r>
              <a:rPr lang="es-ES" dirty="0">
                <a:hlinkClick r:id="rId6" tooltip="Servidor web"/>
              </a:rPr>
              <a:t>servidores web</a:t>
            </a:r>
            <a:r>
              <a:rPr lang="es-ES" dirty="0"/>
              <a:t>, pero puede utilizarse por cualquier aplicación cliente/servidor</a:t>
            </a:r>
            <a:r>
              <a:rPr lang="es-ES" dirty="0" smtClean="0"/>
              <a:t>.</a:t>
            </a:r>
          </a:p>
          <a:p>
            <a:endParaRPr lang="es-ES" dirty="0" smtClean="0"/>
          </a:p>
          <a:p>
            <a:r>
              <a:rPr lang="es-ES" dirty="0" err="1" smtClean="0"/>
              <a:t>WebSocket</a:t>
            </a:r>
            <a:r>
              <a:rPr lang="es-ES" dirty="0" smtClean="0"/>
              <a:t> </a:t>
            </a:r>
            <a:r>
              <a:rPr lang="es-ES" dirty="0"/>
              <a:t>está ya implementado en </a:t>
            </a:r>
            <a:r>
              <a:rPr lang="es-ES" dirty="0">
                <a:hlinkClick r:id="rId7" tooltip="Mozilla Firefox"/>
              </a:rPr>
              <a:t>Mozilla Firefox</a:t>
            </a:r>
            <a:r>
              <a:rPr lang="es-ES" dirty="0"/>
              <a:t> 8, </a:t>
            </a:r>
            <a:r>
              <a:rPr lang="es-ES" dirty="0">
                <a:hlinkClick r:id="rId8" tooltip="Google Chrome"/>
              </a:rPr>
              <a:t>Google Chrome</a:t>
            </a:r>
            <a:r>
              <a:rPr lang="es-ES" dirty="0"/>
              <a:t> 4 y </a:t>
            </a:r>
            <a:r>
              <a:rPr lang="es-ES" dirty="0">
                <a:hlinkClick r:id="rId9" tooltip="Safari (navegador)"/>
              </a:rPr>
              <a:t>Safari</a:t>
            </a:r>
            <a:r>
              <a:rPr lang="es-ES" dirty="0"/>
              <a:t> 5, así como la versión móvil de Safari en el </a:t>
            </a:r>
            <a:r>
              <a:rPr lang="es-ES" dirty="0">
                <a:hlinkClick r:id="rId10" tooltip="IOS (sistema operativo)"/>
              </a:rPr>
              <a:t>iOS</a:t>
            </a:r>
            <a:r>
              <a:rPr lang="es-ES" dirty="0"/>
              <a:t> </a:t>
            </a:r>
            <a:r>
              <a:rPr lang="es-ES" dirty="0" smtClean="0"/>
              <a:t>4.2, </a:t>
            </a:r>
            <a:r>
              <a:rPr lang="es-ES" dirty="0"/>
              <a:t>y en </a:t>
            </a:r>
            <a:r>
              <a:rPr lang="es-ES" dirty="0">
                <a:hlinkClick r:id="rId11" tooltip="Internet Explorer"/>
              </a:rPr>
              <a:t>Internet Explorer</a:t>
            </a:r>
            <a:r>
              <a:rPr lang="es-ES" dirty="0"/>
              <a:t> 10</a:t>
            </a:r>
            <a:r>
              <a:rPr lang="es-ES" dirty="0" smtClean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1082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7000">
        <p14:flash/>
      </p:transition>
    </mc:Choice>
    <mc:Fallback>
      <p:transition spd="slow" advTm="7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ra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TM03090434[[fn=Letras en madera]]</Template>
  <TotalTime>38</TotalTime>
  <Words>371</Words>
  <Application>Microsoft Office PowerPoint</Application>
  <PresentationFormat>Panorámica</PresentationFormat>
  <Paragraphs>49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Rockwell</vt:lpstr>
      <vt:lpstr>Rockwell Condensed</vt:lpstr>
      <vt:lpstr>Wingdings</vt:lpstr>
      <vt:lpstr>Tipo de madera</vt:lpstr>
      <vt:lpstr>Sockets</vt:lpstr>
      <vt:lpstr>¿Qué ES UN SOCKET?</vt:lpstr>
      <vt:lpstr>Ventajas entre Hilos y Procesos</vt:lpstr>
      <vt:lpstr>¿Qué ES UN PROCESO?</vt:lpstr>
      <vt:lpstr>¿procesos cooperativos …?</vt:lpstr>
      <vt:lpstr>…O ¿procesos independientes?</vt:lpstr>
      <vt:lpstr>Sockets e hilos conjuntos</vt:lpstr>
      <vt:lpstr>Propiedades de sockets…</vt:lpstr>
      <vt:lpstr>websockets</vt:lpstr>
      <vt:lpstr>Diferencias entre websockets y sockets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Sockets</dc:title>
  <dc:creator>Victor Jimenez</dc:creator>
  <cp:lastModifiedBy>Victor Jimenez</cp:lastModifiedBy>
  <cp:revision>5</cp:revision>
  <dcterms:created xsi:type="dcterms:W3CDTF">2020-01-23T15:21:40Z</dcterms:created>
  <dcterms:modified xsi:type="dcterms:W3CDTF">2020-01-23T15:59:48Z</dcterms:modified>
</cp:coreProperties>
</file>

<file path=docProps/thumbnail.jpeg>
</file>